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5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6.jpeg" ContentType="image/jpeg"/>
  <Override PartName="/ppt/notesSlides/notesSlide10.xml" ContentType="application/vnd.openxmlformats-officedocument.presentationml.notesSlide+xml"/>
  <Override PartName="/ppt/media/image7.jpe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Denn auch du wirfst Essen weg / WECHSEL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Rewebild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Demo + Pop-Up-Screen - Einkaufsliste einpflegen.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Serverstruktur, Wir sind alle Eins. Vernetzt…Brücke zwischen Einkaufsmärkten, intelligenten Kühlschränken (wäre zu teuer-wir wollen alle erreichen-deswegen App) und Netzwerk für nachhaltigen Umgang.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Rezeptangebote / Verwaltung: Push-Nachricht- Haltbarkeit, Geolocation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Um effektiv auf den Nutzer zuzugehen:</a:t>
            </a:r>
            <a:endParaRPr sz="2200"/>
          </a:p>
          <a:p>
            <a:pPr lvl="0">
              <a:defRPr sz="1800"/>
            </a:pPr>
            <a:r>
              <a:rPr sz="2200"/>
              <a:t>Zum Frühstück wird inspiriert Produkte mit einzubeziehen um Vorrat zu leeren.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Wie lange sind die Inspirations-Angebote drin?</a:t>
            </a:r>
            <a:endParaRPr sz="2200"/>
          </a:p>
          <a:p>
            <a:pPr lvl="0">
              <a:defRPr sz="1800"/>
            </a:pPr>
            <a:r>
              <a:rPr sz="2200"/>
              <a:t>Hier sollten Rezepte aufgezeigt werden, die hauptsächlich den Vorrat verbrauchen.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Welche Angebote alt sind, welche abgelaufen.</a:t>
            </a:r>
            <a:endParaRPr sz="2200"/>
          </a:p>
          <a:p>
            <a:pPr lvl="0">
              <a:defRPr sz="1800"/>
            </a:pPr>
            <a:r>
              <a:rPr sz="2200"/>
              <a:t>(Haltbarkeitsdatum könnte mit einfließen) Hier wäre die Priorisierung wichtig.</a:t>
            </a:r>
            <a:endParaRPr sz="2200"/>
          </a:p>
          <a:p>
            <a:pPr lvl="0">
              <a:defRPr sz="1800"/>
            </a:pPr>
            <a:r>
              <a:rPr sz="2200"/>
              <a:t>Erst eigene + Community einbeziehen.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System geht auf dich zu:</a:t>
            </a:r>
            <a:endParaRPr sz="2200"/>
          </a:p>
          <a:p>
            <a:pPr lvl="0">
              <a:defRPr sz="1800"/>
            </a:pPr>
            <a:r>
              <a:rPr sz="2200"/>
              <a:t>Wenn z.b. nicht verbraucht oder Haltbarkeit: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Erinnerung:</a:t>
            </a:r>
            <a:endParaRPr sz="2200"/>
          </a:p>
          <a:p>
            <a:pPr lvl="0">
              <a:defRPr sz="1800"/>
            </a:pPr>
            <a:r>
              <a:rPr sz="2200"/>
              <a:t>„Willst du mich abgeben oder etwas mit mir essen?“</a:t>
            </a:r>
            <a:endParaRPr sz="2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Nutzer möchte nicht alles einpflegen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Bekomme zu Hause eine Push-Nachricht?</a:t>
            </a:r>
            <a:endParaRPr sz="1200"/>
          </a:p>
          <a:p>
            <a:pPr lvl="0">
              <a:defRPr sz="1800"/>
            </a:pPr>
            <a:r>
              <a:rPr sz="1200"/>
              <a:t>Push-Nachricht auch bei Abholungen oder sonstige Notifications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Die etwas Inseriert haben könnten durch eine Push-Nachricht gefragt werden ob etwas abgeholt wurde: Ja / Nein.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Wenn etwas bei einem Rezept nicht verbraucht wird, wird es dann automatisch angeboten?</a:t>
            </a:r>
            <a:endParaRPr sz="1200"/>
          </a:p>
          <a:p>
            <a:pPr lvl="0">
              <a:defRPr sz="1800"/>
            </a:pPr>
            <a:r>
              <a:rPr sz="1200"/>
              <a:t>Entsteht dadurch ein Tauschgeschäft?</a:t>
            </a:r>
            <a:endParaRPr sz="1200"/>
          </a:p>
          <a:p>
            <a:pPr lvl="0">
              <a:defRPr sz="1800"/>
            </a:pPr>
            <a:r>
              <a:rPr sz="1200"/>
              <a:t>Wenn etwas in die Merkliste von jemand Anderem gesetzt wurde, dann könnte das aus der Einkaufsliste von mir gematcht werden, wenn ich sowieso in den Supermarkt gehe - dann etwas mit einkaufen oder mitbringen aus eigenem Vorrat…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Abfragen und verknüpfen der Tauschgeschäfte mit dem, was in der Merkliste oder Einkaufsliste steht.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Was machen wir besser als andere Systeme: Versprechen (Allwissenheit, Telepathie)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Es macht den Nutzer glücklich weil (Motivation):</a:t>
            </a:r>
            <a:endParaRPr sz="1200"/>
          </a:p>
          <a:p>
            <a:pPr lvl="0">
              <a:defRPr sz="1800"/>
            </a:pPr>
            <a:r>
              <a:rPr sz="1200"/>
              <a:t>Es inspiriert und er kann ein Teil von der Vision sein, dass etwas großes bewirken kann. (Guter Zweck, Essen wird nicht verschwendet)</a:t>
            </a:r>
            <a:endParaRPr sz="1200"/>
          </a:p>
          <a:p>
            <a:pPr lvl="0">
              <a:defRPr sz="1800"/>
            </a:pPr>
            <a:r>
              <a:rPr sz="1200"/>
              <a:t>Organisatiorischen effektiven Vorteil. Wir gehen auf Bedürfnisse ein. Verknüpfung der Gegebenheiten. Man lebt sorgloser.</a:t>
            </a:r>
            <a:endParaRPr sz="1200"/>
          </a:p>
          <a:p>
            <a:pPr lvl="0">
              <a:defRPr sz="1800"/>
            </a:pPr>
            <a:r>
              <a:rPr sz="1200"/>
              <a:t>Connectivität zur Außenwelt als positiver Nebeneffekt (Nachbarschaftsbelebung). </a:t>
            </a:r>
            <a:endParaRPr sz="1200"/>
          </a:p>
          <a:p>
            <a:pPr lvl="0">
              <a:defRPr sz="1800"/>
            </a:pPr>
            <a:r>
              <a:rPr sz="1200"/>
              <a:t>Es gibt nicht nur eine Sammelstelle.</a:t>
            </a:r>
            <a:endParaRPr sz="1200"/>
          </a:p>
          <a:p>
            <a:pPr lvl="0">
              <a:defRPr sz="1800"/>
            </a:pPr>
            <a:endParaRPr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Finanzierung: Soziales Startup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Schlüsselanhänger kostet zusätzlich ein wenig Euros.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Wer unterstützt das: </a:t>
            </a:r>
            <a:endParaRPr sz="2200"/>
          </a:p>
          <a:p>
            <a:pPr lvl="0">
              <a:defRPr sz="1800"/>
            </a:pPr>
            <a:r>
              <a:rPr sz="2200"/>
              <a:t>Einzelhändler die Werbung schalten indem sie an Suchanfragen gekoppelt sind, oder </a:t>
            </a:r>
            <a:endParaRPr sz="2200"/>
          </a:p>
          <a:p>
            <a:pPr lvl="0">
              <a:defRPr sz="1800"/>
            </a:pPr>
            <a:r>
              <a:rPr sz="2200"/>
              <a:t>Bauern vor Ort, Kochshows.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Ein Soziales Startup gründen.</a:t>
            </a:r>
            <a:endParaRPr sz="2200"/>
          </a:p>
          <a:p>
            <a:pPr lvl="0">
              <a:defRPr sz="1800"/>
            </a:pPr>
            <a:r>
              <a:rPr sz="2200"/>
              <a:t>Alles hängt zusammen, wir können mit einzelnen Tätigkeiten einiges beeinflussen</a:t>
            </a:r>
            <a:endParaRPr sz="2200"/>
          </a:p>
          <a:p>
            <a:pPr lvl="0">
              <a:defRPr sz="1800"/>
            </a:pPr>
            <a:r>
              <a:rPr sz="2200"/>
              <a:t>Um gesellschaftliche Probleme unternehmerisch zu lösen.</a:t>
            </a:r>
            <a:endParaRPr sz="2200"/>
          </a:p>
          <a:p>
            <a:pPr lvl="0">
              <a:defRPr sz="1800"/>
            </a:pPr>
            <a:r>
              <a:rPr sz="2200"/>
              <a:t>Wer unterstützt das: Einzelhändler die Werbung schalten indem sie an Suchanfragen gekoppelt sind, Bauern vor Ort, Kochshow.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(Anschubsfinanzierung)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Wir können eine Schnittstelle bieten für Kassensysteme.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Geldwerfen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1" name="Shape 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400"/>
              <a:t>Damit ist klar wer die Zielgruppe ist die Verbraucher</a:t>
            </a:r>
            <a:endParaRPr sz="3400"/>
          </a:p>
          <a:p>
            <a:pPr lvl="0">
              <a:defRPr sz="1800"/>
            </a:pPr>
            <a:r>
              <a:rPr sz="3400"/>
              <a:t>So gesehen jeder Haushalt</a:t>
            </a:r>
            <a:endParaRPr sz="3400"/>
          </a:p>
          <a:p>
            <a:pPr lvl="0">
              <a:defRPr sz="1800"/>
            </a:pPr>
            <a:r>
              <a:rPr sz="3400"/>
              <a:t>Also haben wir diese dann wie folgt unterteilt</a:t>
            </a:r>
            <a:endParaRPr sz="3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800"/>
              <a:t>WG, Fam, Paar, Single</a:t>
            </a:r>
            <a:endParaRPr sz="4800"/>
          </a:p>
          <a:p>
            <a:pPr lvl="0">
              <a:defRPr sz="1800"/>
            </a:pPr>
            <a:r>
              <a:rPr sz="4800"/>
              <a:t>Überlegung was ist die anspruchsvollste Gruppe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500"/>
              <a:t>Getrennt Einkaufen, kurzfristiges Planen, </a:t>
            </a:r>
            <a:endParaRPr sz="3500"/>
          </a:p>
          <a:p>
            <a:pPr lvl="0">
              <a:defRPr sz="1800"/>
            </a:pPr>
            <a:r>
              <a:rPr sz="3500"/>
              <a:t>selten gemeinsam kochen</a:t>
            </a:r>
            <a:endParaRPr sz="3500"/>
          </a:p>
          <a:p>
            <a:pPr lvl="0">
              <a:defRPr sz="1800"/>
            </a:pPr>
            <a:r>
              <a:rPr sz="3500"/>
              <a:t>Nun haben wir nachgefragt, bei freunden, verwandten, bekannten</a:t>
            </a:r>
            <a:endParaRPr sz="35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700"/>
              <a:t>Verpackungsgröße, Planung geht schief, wenig Zeit</a:t>
            </a:r>
            <a:endParaRPr sz="4700"/>
          </a:p>
          <a:p>
            <a:pPr lvl="0">
              <a:defRPr sz="1800"/>
            </a:pPr>
            <a:r>
              <a:rPr sz="4700"/>
              <a:t>Wir können nicht die Supermärkte verändern</a:t>
            </a:r>
            <a:endParaRPr sz="4700"/>
          </a:p>
          <a:p>
            <a:pPr lvl="0">
              <a:defRPr sz="1800"/>
            </a:pPr>
            <a:r>
              <a:rPr sz="4700"/>
              <a:t>Doch das verhalten der Nutzer und so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Nun alles schön und gut doch was bedeutet das im Klartext?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Offene Leute</a:t>
            </a:r>
            <a:endParaRPr sz="2200"/>
          </a:p>
          <a:p>
            <a:pPr lvl="0">
              <a:defRPr sz="1800"/>
            </a:pPr>
            <a:r>
              <a:rPr sz="2200"/>
              <a:t>Nähe</a:t>
            </a:r>
            <a:endParaRPr sz="2200"/>
          </a:p>
          <a:p>
            <a:pPr lvl="0">
              <a:defRPr sz="1800"/>
            </a:pPr>
            <a:r>
              <a:rPr sz="2200"/>
              <a:t>Vernetzung</a:t>
            </a:r>
            <a:endParaRPr sz="2200"/>
          </a:p>
          <a:p>
            <a:pPr lvl="0">
              <a:defRPr sz="1800"/>
            </a:pPr>
            <a:r>
              <a:rPr sz="2200"/>
              <a:t>Kindheit Dosentelefon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Sprung zurück. Zu dem Zeitpunkt wo der Trailer aufgehört hat - zurück zum Einkaufen.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Titeltext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Textebene 1</a:t>
            </a:r>
            <a:endParaRPr sz="4400"/>
          </a:p>
          <a:p>
            <a:pPr lvl="1">
              <a:defRPr sz="1800"/>
            </a:pPr>
            <a:r>
              <a:rPr sz="4400"/>
              <a:t>Textebene 2</a:t>
            </a:r>
            <a:endParaRPr sz="4400"/>
          </a:p>
          <a:p>
            <a:pPr lvl="2">
              <a:defRPr sz="1800"/>
            </a:pPr>
            <a:r>
              <a:rPr sz="4400"/>
              <a:t>Textebene 3</a:t>
            </a:r>
            <a:endParaRPr sz="4400"/>
          </a:p>
          <a:p>
            <a:pPr lvl="3">
              <a:defRPr sz="1800"/>
            </a:pPr>
            <a:r>
              <a:rPr sz="4400"/>
              <a:t>Textebene 4</a:t>
            </a:r>
            <a:endParaRPr sz="4400"/>
          </a:p>
          <a:p>
            <a:pPr lvl="4">
              <a:defRPr sz="1800"/>
            </a:pPr>
            <a:r>
              <a:rPr sz="44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Titeltext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Textebene 1</a:t>
            </a:r>
            <a:endParaRPr sz="4400"/>
          </a:p>
          <a:p>
            <a:pPr lvl="1">
              <a:defRPr sz="1800"/>
            </a:pPr>
            <a:r>
              <a:rPr sz="4400"/>
              <a:t>Textebene 2</a:t>
            </a:r>
            <a:endParaRPr sz="4400"/>
          </a:p>
          <a:p>
            <a:pPr lvl="2">
              <a:defRPr sz="1800"/>
            </a:pPr>
            <a:r>
              <a:rPr sz="4400"/>
              <a:t>Textebene 3</a:t>
            </a:r>
            <a:endParaRPr sz="4400"/>
          </a:p>
          <a:p>
            <a:pPr lvl="3">
              <a:defRPr sz="1800"/>
            </a:pPr>
            <a:r>
              <a:rPr sz="4400"/>
              <a:t>Textebene 4</a:t>
            </a:r>
            <a:endParaRPr sz="4400"/>
          </a:p>
          <a:p>
            <a:pPr lvl="4">
              <a:defRPr sz="1800"/>
            </a:pPr>
            <a:r>
              <a:rPr sz="44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Titeltext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Titeltext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Textebene 1</a:t>
            </a:r>
            <a:endParaRPr sz="4400"/>
          </a:p>
          <a:p>
            <a:pPr lvl="1">
              <a:defRPr sz="1800"/>
            </a:pPr>
            <a:r>
              <a:rPr sz="4400"/>
              <a:t>Textebene 2</a:t>
            </a:r>
            <a:endParaRPr sz="4400"/>
          </a:p>
          <a:p>
            <a:pPr lvl="2">
              <a:defRPr sz="1800"/>
            </a:pPr>
            <a:r>
              <a:rPr sz="4400"/>
              <a:t>Textebene 3</a:t>
            </a:r>
            <a:endParaRPr sz="4400"/>
          </a:p>
          <a:p>
            <a:pPr lvl="3">
              <a:defRPr sz="1800"/>
            </a:pPr>
            <a:r>
              <a:rPr sz="4400"/>
              <a:t>Textebene 4</a:t>
            </a:r>
            <a:endParaRPr sz="4400"/>
          </a:p>
          <a:p>
            <a:pPr lvl="4">
              <a:defRPr sz="1800"/>
            </a:pPr>
            <a:r>
              <a:rPr sz="44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Titeltext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Titeltext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Textebene 1</a:t>
            </a:r>
            <a:endParaRPr sz="5000"/>
          </a:p>
          <a:p>
            <a:pPr lvl="1">
              <a:defRPr sz="1800"/>
            </a:pPr>
            <a:r>
              <a:rPr sz="5000"/>
              <a:t>Textebene 2</a:t>
            </a:r>
            <a:endParaRPr sz="5000"/>
          </a:p>
          <a:p>
            <a:pPr lvl="2">
              <a:defRPr sz="1800"/>
            </a:pPr>
            <a:r>
              <a:rPr sz="5000"/>
              <a:t>Textebene 3</a:t>
            </a:r>
            <a:endParaRPr sz="5000"/>
          </a:p>
          <a:p>
            <a:pPr lvl="3">
              <a:defRPr sz="1800"/>
            </a:pPr>
            <a:r>
              <a:rPr sz="5000"/>
              <a:t>Textebene 4</a:t>
            </a:r>
            <a:endParaRPr sz="5000"/>
          </a:p>
          <a:p>
            <a:pPr lvl="4">
              <a:defRPr sz="1800"/>
            </a:pPr>
            <a:r>
              <a:rPr sz="50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Titeltext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pPr lvl="0">
              <a:defRPr sz="1800"/>
            </a:pPr>
            <a:r>
              <a:rPr sz="3800"/>
              <a:t>Textebene 1</a:t>
            </a:r>
            <a:endParaRPr sz="3800"/>
          </a:p>
          <a:p>
            <a:pPr lvl="1">
              <a:defRPr sz="1800"/>
            </a:pPr>
            <a:r>
              <a:rPr sz="3800"/>
              <a:t>Textebene 2</a:t>
            </a:r>
            <a:endParaRPr sz="3800"/>
          </a:p>
          <a:p>
            <a:pPr lvl="2">
              <a:defRPr sz="1800"/>
            </a:pPr>
            <a:r>
              <a:rPr sz="3800"/>
              <a:t>Textebene 3</a:t>
            </a:r>
            <a:endParaRPr sz="3800"/>
          </a:p>
          <a:p>
            <a:pPr lvl="3">
              <a:defRPr sz="1800"/>
            </a:pPr>
            <a:r>
              <a:rPr sz="3800"/>
              <a:t>Textebene 4</a:t>
            </a:r>
            <a:endParaRPr sz="3800"/>
          </a:p>
          <a:p>
            <a:pPr lvl="4">
              <a:defRPr sz="1800"/>
            </a:pPr>
            <a:r>
              <a:rPr sz="38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Textebene 1</a:t>
            </a:r>
            <a:endParaRPr sz="5000"/>
          </a:p>
          <a:p>
            <a:pPr lvl="1">
              <a:defRPr sz="1800"/>
            </a:pPr>
            <a:r>
              <a:rPr sz="5000"/>
              <a:t>Textebene 2</a:t>
            </a:r>
            <a:endParaRPr sz="5000"/>
          </a:p>
          <a:p>
            <a:pPr lvl="2">
              <a:defRPr sz="1800"/>
            </a:pPr>
            <a:r>
              <a:rPr sz="5000"/>
              <a:t>Textebene 3</a:t>
            </a:r>
            <a:endParaRPr sz="5000"/>
          </a:p>
          <a:p>
            <a:pPr lvl="3">
              <a:defRPr sz="1800"/>
            </a:pPr>
            <a:r>
              <a:rPr sz="5000"/>
              <a:t>Textebene 4</a:t>
            </a:r>
            <a:endParaRPr sz="5000"/>
          </a:p>
          <a:p>
            <a:pPr lvl="4">
              <a:defRPr sz="1800"/>
            </a:pPr>
            <a:r>
              <a:rPr sz="50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lvl="0">
              <a:defRPr sz="1800"/>
            </a:pPr>
            <a:r>
              <a:rPr sz="11200"/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lvl="0">
              <a:defRPr sz="1800"/>
            </a:pPr>
            <a:r>
              <a:rPr sz="5000"/>
              <a:t>Textebene 1</a:t>
            </a:r>
            <a:endParaRPr sz="5000"/>
          </a:p>
          <a:p>
            <a:pPr lvl="1">
              <a:defRPr sz="1800"/>
            </a:pPr>
            <a:r>
              <a:rPr sz="5000"/>
              <a:t>Textebene 2</a:t>
            </a:r>
            <a:endParaRPr sz="5000"/>
          </a:p>
          <a:p>
            <a:pPr lvl="2">
              <a:defRPr sz="1800"/>
            </a:pPr>
            <a:r>
              <a:rPr sz="5000"/>
              <a:t>Textebene 3</a:t>
            </a:r>
            <a:endParaRPr sz="5000"/>
          </a:p>
          <a:p>
            <a:pPr lvl="3">
              <a:defRPr sz="1800"/>
            </a:pPr>
            <a:r>
              <a:rPr sz="5000"/>
              <a:t>Textebene 4</a:t>
            </a:r>
            <a:endParaRPr sz="5000"/>
          </a:p>
          <a:p>
            <a:pPr lvl="4">
              <a:defRPr sz="1800"/>
            </a:pPr>
            <a:r>
              <a:rPr sz="5000"/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17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1pPr>
      <a:lvl2pPr marL="1061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2pPr>
      <a:lvl3pPr marL="1506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3pPr>
      <a:lvl4pPr marL="1950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4pPr>
      <a:lvl5pPr marL="2395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5pPr>
      <a:lvl6pPr marL="2839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6pPr>
      <a:lvl7pPr marL="3284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7pPr>
      <a:lvl8pPr marL="3728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8pPr>
      <a:lvl9pPr marL="4173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e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e.statista.com/statistik/daten/studie/320924/umfrage/weltweiter-bestand-an-nfc-faehigen-mobiltelefonen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6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6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Background_Star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-209931" y="5603"/>
            <a:ext cx="24610314" cy="13839595"/>
          </a:xfrm>
          <a:prstGeom prst="rect">
            <a:avLst/>
          </a:prstGeom>
          <a:solidFill>
            <a:srgbClr val="261D1A">
              <a:alpha val="43211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261D1A">
                    <a:alpha val="85000"/>
                  </a:srgbClr>
                </a:solidFill>
              </a:defRPr>
            </a:pPr>
          </a:p>
        </p:txBody>
      </p:sp>
      <p:pic>
        <p:nvPicPr>
          <p:cNvPr id="34" name="Start_tex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184" y="9019724"/>
            <a:ext cx="12442081" cy="699867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6580783" y="12914884"/>
            <a:ext cx="11028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 sz="3000">
                <a:solidFill>
                  <a:srgbClr val="DCDEE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CDEE0"/>
                </a:solidFill>
              </a:rPr>
              <a:t>Nadine Mlakar    I    Kai Zwier    I    Patrick Fieger    I    Arif Basaran</a:t>
            </a:r>
          </a:p>
        </p:txBody>
      </p:sp>
      <p:pic>
        <p:nvPicPr>
          <p:cNvPr id="3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84641" y="4932452"/>
            <a:ext cx="6221170" cy="2941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foto-2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859600" y="-8109376"/>
            <a:ext cx="53919656" cy="3594643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 flipH="1">
            <a:off x="0" y="-77867"/>
            <a:ext cx="24384001" cy="13871734"/>
          </a:xfrm>
          <a:prstGeom prst="rect">
            <a:avLst/>
          </a:prstGeom>
          <a:solidFill>
            <a:srgbClr val="261D1A">
              <a:alpha val="45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261D1A">
                    <a:alpha val="85000"/>
                  </a:srgbClr>
                </a:solidFill>
              </a:defRPr>
            </a:pPr>
          </a:p>
        </p:txBody>
      </p:sp>
      <p:pic>
        <p:nvPicPr>
          <p:cNvPr id="217" name="Dotted_Linie_grau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4852495" y="4823108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9290275" y="6572820"/>
            <a:ext cx="598641" cy="59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19" name="Dotted_Linie_grau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4852495" y="14575152"/>
            <a:ext cx="9474201" cy="7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5753055" y="3365392"/>
            <a:ext cx="6285794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900">
                <a:solidFill>
                  <a:srgbClr val="79C63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900">
                <a:solidFill>
                  <a:srgbClr val="79C63C"/>
                </a:solidFill>
              </a:rPr>
              <a:t>MISSION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xfrm>
            <a:off x="5735719" y="4851261"/>
            <a:ext cx="12912562" cy="6079063"/>
          </a:xfrm>
          <a:prstGeom prst="rect">
            <a:avLst/>
          </a:prstGeom>
        </p:spPr>
        <p:txBody>
          <a:bodyPr/>
          <a:lstStyle/>
          <a:p>
            <a:pPr lvl="0" algn="l" defTabSz="502412">
              <a:defRPr sz="1800"/>
            </a:pPr>
            <a:r>
              <a:rPr sz="43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Wir wollen ein </a:t>
            </a:r>
            <a:r>
              <a:rPr sz="4300">
                <a:solidFill>
                  <a:srgbClr val="4C4C4C"/>
                </a:solidFill>
                <a:latin typeface="Lato Semibold"/>
                <a:ea typeface="Lato Semibold"/>
                <a:cs typeface="Lato Semibold"/>
                <a:sym typeface="Lato Semibold"/>
              </a:rPr>
              <a:t>Netzwerk</a:t>
            </a:r>
            <a:r>
              <a:rPr sz="43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 unter Haushalten aufbauen, welches den Menschen beim Teilen seiner Lebensmittel unterstützt. </a:t>
            </a:r>
            <a:endParaRPr sz="43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02412">
              <a:defRPr sz="1800"/>
            </a:pPr>
            <a:r>
              <a:rPr sz="43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Durch Angebote werden sie </a:t>
            </a:r>
            <a:r>
              <a:rPr sz="4300">
                <a:solidFill>
                  <a:srgbClr val="4C4C4C"/>
                </a:solidFill>
                <a:latin typeface="Lato Semibold"/>
                <a:ea typeface="Lato Semibold"/>
                <a:cs typeface="Lato Semibold"/>
                <a:sym typeface="Lato Semibold"/>
              </a:rPr>
              <a:t>inspiriert</a:t>
            </a:r>
            <a:r>
              <a:rPr sz="43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 und angeregt-Gerichte aus eigenen und verfügbaren Lebensmitteln aus der </a:t>
            </a:r>
            <a:r>
              <a:rPr sz="4300">
                <a:solidFill>
                  <a:srgbClr val="4C4C4C"/>
                </a:solidFill>
                <a:latin typeface="Lato Semibold"/>
                <a:ea typeface="Lato Semibold"/>
                <a:cs typeface="Lato Semibold"/>
                <a:sym typeface="Lato Semibold"/>
              </a:rPr>
              <a:t>Gemeinschaft</a:t>
            </a:r>
            <a:r>
              <a:rPr sz="43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 zu kreieren. Zusätzlich bleibt der Lebensmittelvorrat jederzeit </a:t>
            </a:r>
            <a:r>
              <a:rPr sz="4300">
                <a:solidFill>
                  <a:srgbClr val="4C4C4C"/>
                </a:solidFill>
                <a:latin typeface="Lato Semibold"/>
                <a:ea typeface="Lato Semibold"/>
                <a:cs typeface="Lato Semibold"/>
                <a:sym typeface="Lato Semibold"/>
              </a:rPr>
              <a:t>vor Ort im Überblick</a:t>
            </a:r>
            <a:r>
              <a:rPr sz="43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, damit dieser auch verwertet wird, ohne zu verderben.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G_009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6775" y="-4387594"/>
            <a:ext cx="26485094" cy="1986382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 flipH="1">
            <a:off x="0" y="-77867"/>
            <a:ext cx="24384001" cy="13871734"/>
          </a:xfrm>
          <a:prstGeom prst="rect">
            <a:avLst/>
          </a:prstGeom>
          <a:solidFill>
            <a:srgbClr val="261D1A">
              <a:alpha val="45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261D1A">
                    <a:alpha val="85000"/>
                  </a:srgbClr>
                </a:solidFill>
              </a:defRPr>
            </a:pPr>
          </a:p>
        </p:txBody>
      </p:sp>
      <p:pic>
        <p:nvPicPr>
          <p:cNvPr id="230" name="Dotted_Linie_grau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4852495" y="4823108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9290275" y="6572820"/>
            <a:ext cx="598641" cy="59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32" name="Dotted_Linie_grau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4852495" y="14575152"/>
            <a:ext cx="9474201" cy="7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maxresdefaul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60375" y="-304205"/>
            <a:ext cx="28780526" cy="16189048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 flipH="1">
            <a:off x="0" y="-77867"/>
            <a:ext cx="24384001" cy="13871734"/>
          </a:xfrm>
          <a:prstGeom prst="rect">
            <a:avLst/>
          </a:prstGeom>
          <a:solidFill>
            <a:srgbClr val="261D1A">
              <a:alpha val="45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261D1A">
                    <a:alpha val="85000"/>
                  </a:srgbClr>
                </a:solidFill>
              </a:defRPr>
            </a:pPr>
          </a:p>
        </p:txBody>
      </p:sp>
      <p:pic>
        <p:nvPicPr>
          <p:cNvPr id="238" name="Dotted_Linie_grau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4852495" y="4823108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9290275" y="6572820"/>
            <a:ext cx="598641" cy="59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40" name="Dotted_Linie_grau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4852495" y="14575152"/>
            <a:ext cx="9474201" cy="7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52495" y="4823108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/>
        </p:nvSpPr>
        <p:spPr>
          <a:xfrm>
            <a:off x="3167162" y="6376672"/>
            <a:ext cx="4599646" cy="99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76C66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76C662"/>
                </a:solidFill>
              </a:rPr>
              <a:t>IOT-Bezug</a:t>
            </a:r>
          </a:p>
        </p:txBody>
      </p:sp>
      <p:sp>
        <p:nvSpPr>
          <p:cNvPr id="249" name="Shape 249"/>
          <p:cNvSpPr/>
          <p:nvPr/>
        </p:nvSpPr>
        <p:spPr>
          <a:xfrm>
            <a:off x="9290275" y="6572820"/>
            <a:ext cx="598641" cy="59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0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52495" y="14575152"/>
            <a:ext cx="9474201" cy="7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42723" y="2527865"/>
            <a:ext cx="1651652" cy="1782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860461" y="3723958"/>
            <a:ext cx="1357235" cy="136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19402" y="3723958"/>
            <a:ext cx="1357235" cy="138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168478" y="5772685"/>
            <a:ext cx="1651652" cy="2747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009811" y="8923614"/>
            <a:ext cx="2160027" cy="2264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537948" y="9338324"/>
            <a:ext cx="7061201" cy="138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286962" y="5738574"/>
            <a:ext cx="1790942" cy="2747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52495" y="4823108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3167162" y="6376672"/>
            <a:ext cx="4599646" cy="99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76C66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76C662"/>
                </a:solidFill>
              </a:rPr>
              <a:t>Verwaltung</a:t>
            </a:r>
          </a:p>
        </p:txBody>
      </p:sp>
      <p:sp>
        <p:nvSpPr>
          <p:cNvPr id="263" name="Shape 263"/>
          <p:cNvSpPr/>
          <p:nvPr/>
        </p:nvSpPr>
        <p:spPr>
          <a:xfrm>
            <a:off x="9290275" y="6572820"/>
            <a:ext cx="598641" cy="59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64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52495" y="14575152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>
            <p:ph type="body" idx="1"/>
          </p:nvPr>
        </p:nvSpPr>
        <p:spPr>
          <a:xfrm>
            <a:off x="14891913" y="5634116"/>
            <a:ext cx="6770831" cy="2752568"/>
          </a:xfrm>
          <a:prstGeom prst="rect">
            <a:avLst/>
          </a:prstGeom>
        </p:spPr>
        <p:txBody>
          <a:bodyPr/>
          <a:lstStyle/>
          <a:p>
            <a:pPr lvl="0" marL="610576" indent="-610576" algn="l">
              <a:buSzPct val="75000"/>
              <a:buChar char="•"/>
              <a:defRPr sz="1800"/>
            </a:pPr>
            <a:r>
              <a:rPr sz="50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Rezeptangebote</a:t>
            </a:r>
            <a:endParaRPr sz="50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marL="610576" indent="-610576" algn="l">
              <a:buSzPct val="75000"/>
              <a:buChar char="•"/>
              <a:defRPr sz="1800"/>
            </a:pPr>
            <a:r>
              <a:rPr sz="50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Erinnerungen</a:t>
            </a:r>
            <a:endParaRPr sz="50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marL="610576" indent="-610576" algn="l">
              <a:buSzPct val="75000"/>
              <a:buChar char="•"/>
              <a:defRPr sz="1800"/>
            </a:pPr>
            <a:r>
              <a:rPr sz="50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Priorität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52495" y="4823108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3167162" y="6376672"/>
            <a:ext cx="4599646" cy="99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76C66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76C662"/>
                </a:solidFill>
              </a:rPr>
              <a:t>Vorteile</a:t>
            </a:r>
          </a:p>
        </p:txBody>
      </p:sp>
      <p:sp>
        <p:nvSpPr>
          <p:cNvPr id="271" name="Shape 271"/>
          <p:cNvSpPr/>
          <p:nvPr/>
        </p:nvSpPr>
        <p:spPr>
          <a:xfrm>
            <a:off x="9290275" y="6572820"/>
            <a:ext cx="598641" cy="59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72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52495" y="14575152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>
            <p:ph type="body" idx="1"/>
          </p:nvPr>
        </p:nvSpPr>
        <p:spPr>
          <a:xfrm>
            <a:off x="14891912" y="5176916"/>
            <a:ext cx="6770831" cy="3882074"/>
          </a:xfrm>
          <a:prstGeom prst="rect">
            <a:avLst/>
          </a:prstGeom>
        </p:spPr>
        <p:txBody>
          <a:bodyPr/>
          <a:lstStyle/>
          <a:p>
            <a:pPr lvl="0" marL="610576" indent="-610576" algn="l">
              <a:buSzPct val="75000"/>
              <a:buChar char="•"/>
              <a:defRPr sz="1800"/>
            </a:pPr>
            <a:r>
              <a:rPr sz="50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Tausch</a:t>
            </a:r>
            <a:endParaRPr sz="50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marL="610576" indent="-610576" algn="l">
              <a:buSzPct val="75000"/>
              <a:buChar char="•"/>
              <a:defRPr sz="1800"/>
            </a:pPr>
            <a:r>
              <a:rPr sz="50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Übersicht</a:t>
            </a:r>
            <a:endParaRPr sz="50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marL="610576" indent="-610576" algn="l">
              <a:buSzPct val="75000"/>
              <a:buChar char="•"/>
              <a:defRPr sz="1800"/>
            </a:pPr>
            <a:r>
              <a:rPr sz="50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Inspiration</a:t>
            </a:r>
            <a:endParaRPr sz="50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marL="610576" indent="-610576" algn="l">
              <a:buSzPct val="75000"/>
              <a:buChar char="•"/>
              <a:defRPr sz="1800"/>
            </a:pPr>
            <a:r>
              <a:rPr sz="50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Übersicht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aatgut-verbessern-Thinkstock-115917896_537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-1670639" y="-1"/>
            <a:ext cx="2056915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>
            <p:ph type="title"/>
          </p:nvPr>
        </p:nvSpPr>
        <p:spPr>
          <a:xfrm>
            <a:off x="13568252" y="4066916"/>
            <a:ext cx="6285795" cy="1392728"/>
          </a:xfrm>
          <a:prstGeom prst="rect">
            <a:avLst/>
          </a:prstGeom>
        </p:spPr>
        <p:txBody>
          <a:bodyPr/>
          <a:lstStyle>
            <a:lvl1pPr algn="l">
              <a:defRPr b="1" sz="24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DAB36"/>
                </a:solidFill>
              </a:rPr>
              <a:t>FAKTEN ÜBER LEBENSMITTELVERSCHWENDUNG</a:t>
            </a:r>
          </a:p>
        </p:txBody>
      </p:sp>
      <p:sp>
        <p:nvSpPr>
          <p:cNvPr id="279" name="Shape 279"/>
          <p:cNvSpPr/>
          <p:nvPr/>
        </p:nvSpPr>
        <p:spPr>
          <a:xfrm>
            <a:off x="17976560" y="-423791"/>
            <a:ext cx="6285794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24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DAB36"/>
                </a:solidFill>
              </a:rPr>
              <a:t>FAKTEN ÜBER LEBENSMITTELVERSCHWENDUNG</a:t>
            </a:r>
          </a:p>
        </p:txBody>
      </p:sp>
      <p:sp>
        <p:nvSpPr>
          <p:cNvPr id="280" name="Shape 280"/>
          <p:cNvSpPr/>
          <p:nvPr/>
        </p:nvSpPr>
        <p:spPr>
          <a:xfrm>
            <a:off x="17984502" y="1068580"/>
            <a:ext cx="6770831" cy="6324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Einsparung je nach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Einkaufsverhalten: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Minimum: 133 €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Maximal: 351 €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9872149" y="-3396558"/>
            <a:ext cx="19541386" cy="19541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A1E1A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11761751" y="-2090352"/>
            <a:ext cx="16928973" cy="16928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15396928" y="2941293"/>
            <a:ext cx="6285795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2400">
                <a:solidFill>
                  <a:srgbClr val="79C63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79C63C"/>
                </a:solidFill>
              </a:rPr>
              <a:t>FINANZIERUNG</a:t>
            </a:r>
          </a:p>
        </p:txBody>
      </p:sp>
      <p:sp>
        <p:nvSpPr>
          <p:cNvPr id="284" name="Shape 284"/>
          <p:cNvSpPr/>
          <p:nvPr>
            <p:ph type="body" idx="1"/>
          </p:nvPr>
        </p:nvSpPr>
        <p:spPr>
          <a:xfrm>
            <a:off x="15379593" y="4427162"/>
            <a:ext cx="6770831" cy="2752568"/>
          </a:xfrm>
          <a:prstGeom prst="rect">
            <a:avLst/>
          </a:prstGeom>
        </p:spPr>
        <p:txBody>
          <a:bodyPr/>
          <a:lstStyle/>
          <a:p>
            <a:pPr lvl="0" marL="610576" indent="-610576" algn="l">
              <a:buSzPct val="75000"/>
              <a:buChar char="•"/>
              <a:defRPr sz="1800"/>
            </a:pPr>
            <a:r>
              <a:rPr sz="50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Startup</a:t>
            </a:r>
            <a:endParaRPr sz="50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marL="610576" indent="-610576" algn="l">
              <a:buSzPct val="75000"/>
              <a:buChar char="•"/>
              <a:defRPr sz="1800"/>
            </a:pPr>
            <a:r>
              <a:rPr sz="50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Unterstützung</a:t>
            </a:r>
          </a:p>
        </p:txBody>
      </p:sp>
      <p:sp>
        <p:nvSpPr>
          <p:cNvPr id="285" name="Shape 285"/>
          <p:cNvSpPr/>
          <p:nvPr/>
        </p:nvSpPr>
        <p:spPr>
          <a:xfrm>
            <a:off x="15396928" y="6434670"/>
            <a:ext cx="6285795" cy="139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2400">
                <a:solidFill>
                  <a:srgbClr val="79C63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79C63C"/>
                </a:solidFill>
              </a:rPr>
              <a:t>AUSBLICK</a:t>
            </a:r>
          </a:p>
        </p:txBody>
      </p:sp>
      <p:sp>
        <p:nvSpPr>
          <p:cNvPr id="286" name="Shape 286"/>
          <p:cNvSpPr/>
          <p:nvPr/>
        </p:nvSpPr>
        <p:spPr>
          <a:xfrm>
            <a:off x="15379593" y="7920539"/>
            <a:ext cx="6770831" cy="2752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lvl="0" marL="610576" indent="-610576" algn="l" defTabSz="584200">
              <a:buSzPct val="75000"/>
              <a:buChar char="•"/>
              <a:defRPr sz="1800"/>
            </a:pPr>
            <a:r>
              <a:rPr sz="50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NFC </a:t>
            </a:r>
            <a:r>
              <a:rPr sz="38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(1/3-Wachstum)</a:t>
            </a:r>
            <a:endParaRPr sz="50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marL="610576" indent="-610576" algn="l" defTabSz="584200">
              <a:buSzPct val="75000"/>
              <a:buChar char="•"/>
              <a:defRPr sz="1800"/>
            </a:pPr>
            <a:r>
              <a:rPr sz="50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Payback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Background_Star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-6731" y="3684558"/>
            <a:ext cx="24610314" cy="5362526"/>
          </a:xfrm>
          <a:prstGeom prst="rect">
            <a:avLst/>
          </a:prstGeom>
          <a:solidFill>
            <a:srgbClr val="261D1A">
              <a:alpha val="49104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261D1A">
                    <a:alpha val="85000"/>
                  </a:srgbClr>
                </a:solidFill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9329476" y="5095821"/>
            <a:ext cx="11932019" cy="254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6359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584200">
              <a:defRPr sz="1800"/>
            </a:pPr>
            <a:r>
              <a: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„Lebensmittel sind in der passenden</a:t>
            </a:r>
            <a:endParaRPr sz="50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55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Menge zum richtigen Zeitpunkt, dort wo</a:t>
            </a:r>
            <a:endParaRPr sz="50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55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sie gebraucht werden.“</a:t>
            </a:r>
          </a:p>
        </p:txBody>
      </p:sp>
      <p:pic>
        <p:nvPicPr>
          <p:cNvPr id="29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5681" y="5580008"/>
            <a:ext cx="3324227" cy="1571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573770_original_R_by_Andrea-Kusajda_pixelio.de_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8946" y="1347"/>
            <a:ext cx="20590550" cy="1371330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>
            <p:ph type="title"/>
          </p:nvPr>
        </p:nvSpPr>
        <p:spPr>
          <a:xfrm>
            <a:off x="13568252" y="4066916"/>
            <a:ext cx="6285795" cy="1392728"/>
          </a:xfrm>
          <a:prstGeom prst="rect">
            <a:avLst/>
          </a:prstGeom>
        </p:spPr>
        <p:txBody>
          <a:bodyPr/>
          <a:lstStyle>
            <a:lvl1pPr algn="l">
              <a:defRPr b="1" sz="24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DAB36"/>
                </a:solidFill>
              </a:rPr>
              <a:t>FAKTEN ÜBER LEBENSMITTELVERSCHWENDUNG</a:t>
            </a:r>
          </a:p>
        </p:txBody>
      </p:sp>
      <p:sp>
        <p:nvSpPr>
          <p:cNvPr id="40" name="Shape 40"/>
          <p:cNvSpPr/>
          <p:nvPr/>
        </p:nvSpPr>
        <p:spPr>
          <a:xfrm>
            <a:off x="17976560" y="-423791"/>
            <a:ext cx="6285794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24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DAB36"/>
                </a:solidFill>
              </a:rPr>
              <a:t>FAKTEN ÜBER LEBENSMITTELVERSCHWENDUNG</a:t>
            </a:r>
          </a:p>
        </p:txBody>
      </p:sp>
      <p:sp>
        <p:nvSpPr>
          <p:cNvPr id="41" name="Shape 41"/>
          <p:cNvSpPr/>
          <p:nvPr/>
        </p:nvSpPr>
        <p:spPr>
          <a:xfrm>
            <a:off x="17984502" y="1068580"/>
            <a:ext cx="6770831" cy="6324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Einsparung je nach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Einkaufsverhalten: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Minimum: 133 €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Maximal: 351 €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9872149" y="-3396558"/>
            <a:ext cx="19541386" cy="19541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A1E1A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11761751" y="-2090352"/>
            <a:ext cx="16928973" cy="16928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15396928" y="4073418"/>
            <a:ext cx="6285795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2400">
                <a:solidFill>
                  <a:srgbClr val="79C63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79C63C"/>
                </a:solidFill>
              </a:rPr>
              <a:t>FAKTEN ÜBER LEBENSMITTELVERSCHWENDUNG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15379593" y="5559287"/>
            <a:ext cx="6770831" cy="4775570"/>
          </a:xfrm>
          <a:prstGeom prst="rect">
            <a:avLst/>
          </a:prstGeom>
        </p:spPr>
        <p:txBody>
          <a:bodyPr/>
          <a:lstStyle>
            <a:lvl1pPr algn="l">
              <a:def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4C4C4C"/>
                </a:solidFill>
              </a:rPr>
              <a:t>Auf dem Müll landen jährlich 15 Millionen Tonnen Lebensmittel.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Quellen:</a:t>
            </a:r>
          </a:p>
        </p:txBody>
      </p:sp>
      <p:sp>
        <p:nvSpPr>
          <p:cNvPr id="296" name="Shape 296"/>
          <p:cNvSpPr/>
          <p:nvPr>
            <p:ph type="body" idx="1"/>
          </p:nvPr>
        </p:nvSpPr>
        <p:spPr>
          <a:xfrm>
            <a:off x="4833937" y="7072312"/>
            <a:ext cx="15131175" cy="3177620"/>
          </a:xfrm>
          <a:prstGeom prst="rect">
            <a:avLst/>
          </a:prstGeom>
        </p:spPr>
        <p:txBody>
          <a:bodyPr/>
          <a:lstStyle/>
          <a:p>
            <a:pPr lvl="0" defTabSz="473201">
              <a:defRPr sz="1800"/>
            </a:pPr>
            <a:r>
              <a:rPr sz="3564"/>
              <a:t>-Dokumentarfilm „taste the waste“</a:t>
            </a:r>
            <a:endParaRPr sz="3564"/>
          </a:p>
          <a:p>
            <a:pPr lvl="0" defTabSz="473201">
              <a:defRPr sz="1800"/>
            </a:pPr>
            <a:r>
              <a:rPr sz="3564"/>
              <a:t>- Monetäre Bewertung von Lebensmittelabfällen aus Konsumentenansicht im Untersuchungsgebiet Salzburg von Vera Bernhofer</a:t>
            </a:r>
            <a:endParaRPr sz="3564"/>
          </a:p>
          <a:p>
            <a:pPr lvl="0" defTabSz="473201">
              <a:defRPr sz="1800"/>
            </a:pPr>
            <a:r>
              <a:rPr sz="3564"/>
              <a:t>-</a:t>
            </a:r>
            <a:r>
              <a:rPr sz="3564" u="sng">
                <a:hlinkClick r:id="rId2" invalidUrl="" action="" tgtFrame="" tooltip="" history="1" highlightClick="0" endSnd="0"/>
              </a:rPr>
              <a:t>http://de.statista.com/statistik/daten/studie/320924/umfrage/weltweiter-bestand-an-nfc-faehigen-mobiltelefonen/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emuese_Gruenabfaell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5956" y="-113992"/>
            <a:ext cx="21474304" cy="139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1616166" y="18394512"/>
            <a:ext cx="65671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584200">
              <a:defRPr>
                <a:solidFill>
                  <a:srgbClr val="DEF7F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EF7F5"/>
                </a:solidFill>
              </a:rPr>
              <a:t>hier noch anderes Bild</a:t>
            </a:r>
          </a:p>
        </p:txBody>
      </p:sp>
      <p:sp>
        <p:nvSpPr>
          <p:cNvPr id="51" name="Shape 51"/>
          <p:cNvSpPr/>
          <p:nvPr/>
        </p:nvSpPr>
        <p:spPr>
          <a:xfrm>
            <a:off x="17976560" y="-423791"/>
            <a:ext cx="6285794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24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DAB36"/>
                </a:solidFill>
              </a:rPr>
              <a:t>FAKTEN ÜBER LEBENSMITTELVERSCHWENDUNG</a:t>
            </a:r>
          </a:p>
        </p:txBody>
      </p:sp>
      <p:sp>
        <p:nvSpPr>
          <p:cNvPr id="52" name="Shape 52"/>
          <p:cNvSpPr/>
          <p:nvPr/>
        </p:nvSpPr>
        <p:spPr>
          <a:xfrm>
            <a:off x="17984502" y="1068580"/>
            <a:ext cx="6770831" cy="6324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Einsparung je nach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Einkaufsverhalten: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Minimum: 133 €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Maximal: 351 €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9872149" y="-3396558"/>
            <a:ext cx="19541386" cy="19541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A1E1A">
              <a:alpha val="6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4" name="Shape 54"/>
          <p:cNvSpPr/>
          <p:nvPr/>
        </p:nvSpPr>
        <p:spPr>
          <a:xfrm>
            <a:off x="11761751" y="-2090352"/>
            <a:ext cx="16928973" cy="16928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5" name="Shape 55"/>
          <p:cNvSpPr/>
          <p:nvPr/>
        </p:nvSpPr>
        <p:spPr>
          <a:xfrm>
            <a:off x="15417967" y="5565788"/>
            <a:ext cx="6770831" cy="6324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Einsparung je nach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Einkaufsverhalten: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Zwischen 133€ &amp; 351€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5396928" y="4073418"/>
            <a:ext cx="6285795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2400">
                <a:solidFill>
                  <a:srgbClr val="79C63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79C63C"/>
                </a:solidFill>
              </a:rPr>
              <a:t>FAKTEN ÜBER LEBENSMITTELVERSCHWENDUNG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8161891893_ec1eb1b8a5_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4472" y="-433126"/>
            <a:ext cx="21369771" cy="14149126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>
            <p:ph type="title"/>
          </p:nvPr>
        </p:nvSpPr>
        <p:spPr>
          <a:xfrm>
            <a:off x="13568252" y="4066916"/>
            <a:ext cx="6285795" cy="1392728"/>
          </a:xfrm>
          <a:prstGeom prst="rect">
            <a:avLst/>
          </a:prstGeom>
        </p:spPr>
        <p:txBody>
          <a:bodyPr/>
          <a:lstStyle>
            <a:lvl1pPr algn="l">
              <a:defRPr b="1" sz="24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DAB36"/>
                </a:solidFill>
              </a:rPr>
              <a:t>FAKTEN ÜBER LEBENSMITTELVERSCHWENDUNG</a:t>
            </a:r>
          </a:p>
        </p:txBody>
      </p:sp>
      <p:sp>
        <p:nvSpPr>
          <p:cNvPr id="62" name="Shape 62"/>
          <p:cNvSpPr/>
          <p:nvPr/>
        </p:nvSpPr>
        <p:spPr>
          <a:xfrm>
            <a:off x="17976560" y="-423791"/>
            <a:ext cx="6285794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24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DAB36"/>
                </a:solidFill>
              </a:rPr>
              <a:t>FAKTEN ÜBER LEBENSMITTELVERSCHWENDUNG</a:t>
            </a:r>
          </a:p>
        </p:txBody>
      </p:sp>
      <p:sp>
        <p:nvSpPr>
          <p:cNvPr id="63" name="Shape 63"/>
          <p:cNvSpPr/>
          <p:nvPr/>
        </p:nvSpPr>
        <p:spPr>
          <a:xfrm>
            <a:off x="17984502" y="1068580"/>
            <a:ext cx="6770831" cy="6324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Einsparung je nach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Einkaufsverhalten: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Minimum: 133 €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Maximal: 351 €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9872149" y="-3396558"/>
            <a:ext cx="19541386" cy="19541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A1E1A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5" name="Shape 65"/>
          <p:cNvSpPr/>
          <p:nvPr/>
        </p:nvSpPr>
        <p:spPr>
          <a:xfrm>
            <a:off x="11761751" y="-2090352"/>
            <a:ext cx="16928973" cy="16928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xfrm>
            <a:off x="15379593" y="5559287"/>
            <a:ext cx="6770831" cy="4775570"/>
          </a:xfrm>
          <a:prstGeom prst="rect">
            <a:avLst/>
          </a:prstGeom>
        </p:spPr>
        <p:txBody>
          <a:bodyPr/>
          <a:lstStyle>
            <a:lvl1pPr algn="l">
              <a:def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4C4C4C"/>
                </a:solidFill>
              </a:rPr>
              <a:t>Die Halbierung des Lebensmittelmülls vermeidet ebensoviele Klimagase, wie die Stilllegung jedes zweiten Autos.</a:t>
            </a:r>
          </a:p>
        </p:txBody>
      </p:sp>
      <p:sp>
        <p:nvSpPr>
          <p:cNvPr id="67" name="Shape 67"/>
          <p:cNvSpPr/>
          <p:nvPr/>
        </p:nvSpPr>
        <p:spPr>
          <a:xfrm>
            <a:off x="15396928" y="4073418"/>
            <a:ext cx="6285795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2400">
                <a:solidFill>
                  <a:srgbClr val="79C63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79C63C"/>
                </a:solidFill>
              </a:rPr>
              <a:t>FAKTEN ÜBER LEBENSMITTELVERSCHWENDUNG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13470205693_d3d2ca4228_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3950789" y="0"/>
            <a:ext cx="1920052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title"/>
          </p:nvPr>
        </p:nvSpPr>
        <p:spPr>
          <a:xfrm>
            <a:off x="13568252" y="4066916"/>
            <a:ext cx="6285795" cy="1392728"/>
          </a:xfrm>
          <a:prstGeom prst="rect">
            <a:avLst/>
          </a:prstGeom>
        </p:spPr>
        <p:txBody>
          <a:bodyPr/>
          <a:lstStyle>
            <a:lvl1pPr algn="l">
              <a:defRPr b="1" sz="24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DAB36"/>
                </a:solidFill>
              </a:rPr>
              <a:t>FAKTEN ÜBER LEBENSMITTELVERSCHWENDUNG</a:t>
            </a:r>
          </a:p>
        </p:txBody>
      </p:sp>
      <p:sp>
        <p:nvSpPr>
          <p:cNvPr id="71" name="Shape 71"/>
          <p:cNvSpPr/>
          <p:nvPr/>
        </p:nvSpPr>
        <p:spPr>
          <a:xfrm>
            <a:off x="17976560" y="-423791"/>
            <a:ext cx="6285794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24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DAB36"/>
                </a:solidFill>
              </a:rPr>
              <a:t>FAKTEN ÜBER LEBENSMITTELVERSCHWENDUNG</a:t>
            </a:r>
          </a:p>
        </p:txBody>
      </p:sp>
      <p:sp>
        <p:nvSpPr>
          <p:cNvPr id="72" name="Shape 72"/>
          <p:cNvSpPr/>
          <p:nvPr/>
        </p:nvSpPr>
        <p:spPr>
          <a:xfrm>
            <a:off x="17984502" y="1068580"/>
            <a:ext cx="6770831" cy="6324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Einsparung je nach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Einkaufsverhalten: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Minimum: 133 €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l" defTabSz="584200">
              <a:defRPr sz="1800"/>
            </a:pPr>
            <a:r>
              <a: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rPr>
              <a:t>Maximal: 351 €</a:t>
            </a:r>
            <a:endParaRPr sz="4200">
              <a:solidFill>
                <a:srgbClr val="4C4C4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9872149" y="-3396558"/>
            <a:ext cx="19541386" cy="19541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A1E1A">
              <a:alpha val="8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" name="Shape 74"/>
          <p:cNvSpPr/>
          <p:nvPr/>
        </p:nvSpPr>
        <p:spPr>
          <a:xfrm>
            <a:off x="11761751" y="-2090352"/>
            <a:ext cx="16928973" cy="16928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71437" tIns="71437" rIns="71437" bIns="71437" anchor="ctr"/>
          <a:lstStyle/>
          <a:p>
            <a:pPr lvl="0" defTabSz="5842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15379593" y="5559287"/>
            <a:ext cx="6770831" cy="4775570"/>
          </a:xfrm>
          <a:prstGeom prst="rect">
            <a:avLst/>
          </a:prstGeom>
        </p:spPr>
        <p:txBody>
          <a:bodyPr/>
          <a:lstStyle>
            <a:lvl1pPr algn="l">
              <a:defRPr sz="4200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4C4C4C"/>
                </a:solidFill>
              </a:rPr>
              <a:t>Mit den Nahrungsmitteln die in Europa und Nordamerika auf dem Müll landen könnten alle Hungernden der Welt 3x satt werden.</a:t>
            </a:r>
          </a:p>
        </p:txBody>
      </p:sp>
      <p:sp>
        <p:nvSpPr>
          <p:cNvPr id="76" name="Shape 76"/>
          <p:cNvSpPr/>
          <p:nvPr/>
        </p:nvSpPr>
        <p:spPr>
          <a:xfrm>
            <a:off x="15396928" y="4073418"/>
            <a:ext cx="6285795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2400">
                <a:solidFill>
                  <a:srgbClr val="79C63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79C63C"/>
                </a:solidFill>
              </a:rPr>
              <a:t>FAKTEN ÜBER LEBENSMITTELVERSCHWENDUNG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5227537" y="4398628"/>
            <a:ext cx="6285794" cy="139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900">
                <a:solidFill>
                  <a:srgbClr val="79C63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900">
                <a:solidFill>
                  <a:srgbClr val="79C63C"/>
                </a:solidFill>
              </a:rPr>
              <a:t>VISION</a:t>
            </a:r>
          </a:p>
        </p:txBody>
      </p:sp>
      <p:sp>
        <p:nvSpPr>
          <p:cNvPr id="79" name="Shape 79"/>
          <p:cNvSpPr/>
          <p:nvPr/>
        </p:nvSpPr>
        <p:spPr>
          <a:xfrm>
            <a:off x="5210201" y="5884497"/>
            <a:ext cx="13963597" cy="4775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l" defTabSz="584200">
              <a:defRPr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4C4C4C"/>
                </a:solidFill>
              </a:rPr>
              <a:t>Lebensmittel sind in der passenden Menge zum richtigen Zeitpunkt, dort wo sie gebraucht werden.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90368" y="22048223"/>
            <a:ext cx="9474201" cy="7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90368" y="12397778"/>
            <a:ext cx="9474201" cy="7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90368" y="1856849"/>
            <a:ext cx="9474201" cy="7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2734" y="6842221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3195156" y="6384853"/>
            <a:ext cx="4599646" cy="99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78C63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78C63C"/>
                </a:solidFill>
              </a:rPr>
              <a:t>ZIELGRUPPE</a:t>
            </a:r>
          </a:p>
        </p:txBody>
      </p:sp>
      <p:sp>
        <p:nvSpPr>
          <p:cNvPr id="88" name="Shape 88"/>
          <p:cNvSpPr/>
          <p:nvPr/>
        </p:nvSpPr>
        <p:spPr>
          <a:xfrm>
            <a:off x="12012515" y="5780941"/>
            <a:ext cx="2198762" cy="219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89" name="family2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6896" y="5835322"/>
            <a:ext cx="2089999" cy="20899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" name="Group 92"/>
          <p:cNvGrpSpPr/>
          <p:nvPr/>
        </p:nvGrpSpPr>
        <p:grpSpPr>
          <a:xfrm>
            <a:off x="8508329" y="5780941"/>
            <a:ext cx="2198762" cy="2198762"/>
            <a:chOff x="0" y="0"/>
            <a:chExt cx="2198760" cy="2198760"/>
          </a:xfrm>
        </p:grpSpPr>
        <p:sp>
          <p:nvSpPr>
            <p:cNvPr id="90" name="Shape 90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91" name="man20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" name="Shape 93"/>
          <p:cNvSpPr/>
          <p:nvPr/>
        </p:nvSpPr>
        <p:spPr>
          <a:xfrm>
            <a:off x="19020887" y="5780941"/>
            <a:ext cx="2198761" cy="219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94" name="man13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147896" y="5907949"/>
            <a:ext cx="1944745" cy="1944746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15516700" y="5780941"/>
            <a:ext cx="2198762" cy="219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96" name="family21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643710" y="5907949"/>
            <a:ext cx="1944745" cy="1944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7677" y="15237578"/>
            <a:ext cx="9474201" cy="76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0" name="Group 100"/>
          <p:cNvGrpSpPr/>
          <p:nvPr/>
        </p:nvGrpSpPr>
        <p:grpSpPr>
          <a:xfrm>
            <a:off x="12057457" y="14176297"/>
            <a:ext cx="2198762" cy="2198762"/>
            <a:chOff x="0" y="0"/>
            <a:chExt cx="2198760" cy="2198760"/>
          </a:xfrm>
        </p:grpSpPr>
        <p:sp>
          <p:nvSpPr>
            <p:cNvPr id="98" name="Shape 98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99" name="shopping-cart3.png"/>
            <p:cNvPicPr/>
            <p:nvPr/>
          </p:nvPicPr>
          <p:blipFill>
            <a:blip r:embed="rId8">
              <a:extLst/>
            </a:blip>
            <a:srcRect l="0" t="0" r="0" b="0"/>
            <a:stretch>
              <a:fillRect/>
            </a:stretch>
          </p:blipFill>
          <p:spPr>
            <a:xfrm>
              <a:off x="54381" y="54381"/>
              <a:ext cx="2089999" cy="2089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3" name="Group 103"/>
          <p:cNvGrpSpPr/>
          <p:nvPr/>
        </p:nvGrpSpPr>
        <p:grpSpPr>
          <a:xfrm>
            <a:off x="19065830" y="14176297"/>
            <a:ext cx="2198761" cy="2198762"/>
            <a:chOff x="0" y="0"/>
            <a:chExt cx="2198760" cy="2198760"/>
          </a:xfrm>
        </p:grpSpPr>
        <p:sp>
          <p:nvSpPr>
            <p:cNvPr id="101" name="Shape 101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02" name="cook4.png"/>
            <p:cNvPicPr/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" name="Group 106"/>
          <p:cNvGrpSpPr/>
          <p:nvPr/>
        </p:nvGrpSpPr>
        <p:grpSpPr>
          <a:xfrm>
            <a:off x="15561643" y="14176297"/>
            <a:ext cx="2198762" cy="2198762"/>
            <a:chOff x="0" y="0"/>
            <a:chExt cx="2198760" cy="2198760"/>
          </a:xfrm>
        </p:grpSpPr>
        <p:sp>
          <p:nvSpPr>
            <p:cNvPr id="104" name="Shape 104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05" name="calendar146.png"/>
            <p:cNvPicPr/>
            <p:nvPr/>
          </p:nvPicPr>
          <p:blipFill>
            <a:blip r:embed="rId10">
              <a:extLst/>
            </a:blip>
            <a:srcRect l="0" t="0" r="0" b="0"/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7" name="Shape 107"/>
          <p:cNvSpPr/>
          <p:nvPr/>
        </p:nvSpPr>
        <p:spPr>
          <a:xfrm>
            <a:off x="3214915" y="14780209"/>
            <a:ext cx="4599646" cy="99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4DAB36"/>
                </a:solidFill>
              </a:rPr>
              <a:t>VERHALTEN</a:t>
            </a:r>
          </a:p>
        </p:txBody>
      </p:sp>
      <p:pic>
        <p:nvPicPr>
          <p:cNvPr id="108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7797" y="23944854"/>
            <a:ext cx="9474201" cy="76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1" name="Group 111"/>
          <p:cNvGrpSpPr/>
          <p:nvPr/>
        </p:nvGrpSpPr>
        <p:grpSpPr>
          <a:xfrm>
            <a:off x="12047577" y="22883575"/>
            <a:ext cx="2198762" cy="2198761"/>
            <a:chOff x="0" y="0"/>
            <a:chExt cx="2198760" cy="2198760"/>
          </a:xfrm>
        </p:grpSpPr>
        <p:sp>
          <p:nvSpPr>
            <p:cNvPr id="109" name="Shape 109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10" name="increase.png"/>
            <p:cNvPicPr/>
            <p:nvPr/>
          </p:nvPicPr>
          <p:blipFill>
            <a:blip r:embed="rId11">
              <a:extLst/>
            </a:blip>
            <a:srcRect l="0" t="0" r="0" b="0"/>
            <a:stretch>
              <a:fillRect/>
            </a:stretch>
          </p:blipFill>
          <p:spPr>
            <a:xfrm>
              <a:off x="54381" y="54381"/>
              <a:ext cx="2089999" cy="2089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4" name="Group 114"/>
          <p:cNvGrpSpPr/>
          <p:nvPr/>
        </p:nvGrpSpPr>
        <p:grpSpPr>
          <a:xfrm>
            <a:off x="19055950" y="22883575"/>
            <a:ext cx="2198761" cy="2198761"/>
            <a:chOff x="0" y="0"/>
            <a:chExt cx="2198760" cy="2198760"/>
          </a:xfrm>
        </p:grpSpPr>
        <p:sp>
          <p:nvSpPr>
            <p:cNvPr id="112" name="Shape 112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13" name="clock136.png"/>
            <p:cNvPicPr/>
            <p:nvPr/>
          </p:nvPicPr>
          <p:blipFill>
            <a:blip r:embed="rId12">
              <a:extLst/>
            </a:blip>
            <a:srcRect l="0" t="0" r="0" b="0"/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5" name="Shape 115"/>
          <p:cNvSpPr/>
          <p:nvPr/>
        </p:nvSpPr>
        <p:spPr>
          <a:xfrm>
            <a:off x="3205036" y="23487487"/>
            <a:ext cx="4599646" cy="99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4DAB36"/>
                </a:solidFill>
              </a:rPr>
              <a:t>VERHALTEN</a:t>
            </a:r>
          </a:p>
        </p:txBody>
      </p:sp>
      <p:sp>
        <p:nvSpPr>
          <p:cNvPr id="116" name="Shape 116"/>
          <p:cNvSpPr/>
          <p:nvPr/>
        </p:nvSpPr>
        <p:spPr>
          <a:xfrm>
            <a:off x="9328149" y="23683634"/>
            <a:ext cx="598640" cy="59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1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21" name="Group 121"/>
          <p:cNvGrpSpPr/>
          <p:nvPr/>
        </p:nvGrpSpPr>
        <p:grpSpPr>
          <a:xfrm>
            <a:off x="15551763" y="22883575"/>
            <a:ext cx="2247482" cy="2281554"/>
            <a:chOff x="0" y="0"/>
            <a:chExt cx="2247480" cy="2281553"/>
          </a:xfrm>
        </p:grpSpPr>
        <p:grpSp>
          <p:nvGrpSpPr>
            <p:cNvPr id="119" name="Group 119"/>
            <p:cNvGrpSpPr/>
            <p:nvPr/>
          </p:nvGrpSpPr>
          <p:grpSpPr>
            <a:xfrm>
              <a:off x="-1" y="-1"/>
              <a:ext cx="2198762" cy="2198762"/>
              <a:chOff x="0" y="0"/>
              <a:chExt cx="2198760" cy="2198760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0" y="0"/>
                <a:ext cx="2198761" cy="2198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118" name="calendar146.png"/>
              <p:cNvPicPr/>
              <p:nvPr/>
            </p:nvPicPr>
            <p:blipFill>
              <a:blip r:embed="rId10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27008" y="127008"/>
                <a:ext cx="1944745" cy="19447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20" name="Shape 120"/>
            <p:cNvSpPr/>
            <p:nvPr/>
          </p:nvSpPr>
          <p:spPr>
            <a:xfrm rot="18900000">
              <a:off x="-332843" y="1086507"/>
              <a:ext cx="2949088" cy="178533"/>
            </a:xfrm>
            <a:prstGeom prst="rect">
              <a:avLst/>
            </a:prstGeom>
            <a:solidFill>
              <a:srgbClr val="000000"/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2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90368" y="31685966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9328149" y="14976358"/>
            <a:ext cx="598640" cy="59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1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90368" y="13678923"/>
            <a:ext cx="9474201" cy="7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90368" y="4028478"/>
            <a:ext cx="9474201" cy="7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90368" y="-6525151"/>
            <a:ext cx="9474201" cy="7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2734" y="-1539779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195156" y="-1997147"/>
            <a:ext cx="4599646" cy="99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4DAB36"/>
                </a:solidFill>
              </a:rPr>
              <a:t>ZIELGRUPPE</a:t>
            </a:r>
          </a:p>
        </p:txBody>
      </p:sp>
      <p:sp>
        <p:nvSpPr>
          <p:cNvPr id="132" name="Shape 132"/>
          <p:cNvSpPr/>
          <p:nvPr/>
        </p:nvSpPr>
        <p:spPr>
          <a:xfrm>
            <a:off x="12012515" y="-2601059"/>
            <a:ext cx="2198762" cy="219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33" name="family25.png"/>
          <p:cNvPicPr/>
          <p:nvPr/>
        </p:nvPicPr>
        <p:blipFill>
          <a:blip r:embed="rId4">
            <a:alphaModFix amt="25000"/>
            <a:extLst/>
          </a:blip>
          <a:stretch>
            <a:fillRect/>
          </a:stretch>
        </p:blipFill>
        <p:spPr>
          <a:xfrm>
            <a:off x="12066896" y="-2546678"/>
            <a:ext cx="2089999" cy="20899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Group 136"/>
          <p:cNvGrpSpPr/>
          <p:nvPr/>
        </p:nvGrpSpPr>
        <p:grpSpPr>
          <a:xfrm>
            <a:off x="8508329" y="-2601059"/>
            <a:ext cx="2198762" cy="2198762"/>
            <a:chOff x="0" y="0"/>
            <a:chExt cx="2198760" cy="2198760"/>
          </a:xfrm>
        </p:grpSpPr>
        <p:sp>
          <p:nvSpPr>
            <p:cNvPr id="134" name="Shape 134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35" name="man20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7" name="Shape 137"/>
          <p:cNvSpPr/>
          <p:nvPr/>
        </p:nvSpPr>
        <p:spPr>
          <a:xfrm>
            <a:off x="19020887" y="-2601059"/>
            <a:ext cx="2198761" cy="219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38" name="man13.png"/>
          <p:cNvPicPr/>
          <p:nvPr/>
        </p:nvPicPr>
        <p:blipFill>
          <a:blip r:embed="rId6">
            <a:alphaModFix amt="25000"/>
            <a:extLst/>
          </a:blip>
          <a:stretch>
            <a:fillRect/>
          </a:stretch>
        </p:blipFill>
        <p:spPr>
          <a:xfrm>
            <a:off x="19147894" y="-2474051"/>
            <a:ext cx="1944746" cy="194474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15516700" y="-2601059"/>
            <a:ext cx="2198762" cy="2198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40" name="family21.png"/>
          <p:cNvPicPr/>
          <p:nvPr/>
        </p:nvPicPr>
        <p:blipFill>
          <a:blip r:embed="rId7">
            <a:alphaModFix amt="25000"/>
            <a:extLst/>
          </a:blip>
          <a:stretch>
            <a:fillRect/>
          </a:stretch>
        </p:blipFill>
        <p:spPr>
          <a:xfrm>
            <a:off x="15643710" y="-2474051"/>
            <a:ext cx="1944745" cy="1944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7677" y="6855578"/>
            <a:ext cx="9474201" cy="76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" name="Group 144"/>
          <p:cNvGrpSpPr/>
          <p:nvPr/>
        </p:nvGrpSpPr>
        <p:grpSpPr>
          <a:xfrm>
            <a:off x="12057457" y="5794297"/>
            <a:ext cx="2198762" cy="2198762"/>
            <a:chOff x="0" y="0"/>
            <a:chExt cx="2198760" cy="2198760"/>
          </a:xfrm>
        </p:grpSpPr>
        <p:sp>
          <p:nvSpPr>
            <p:cNvPr id="142" name="Shape 142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43" name="shopping-cart3.png"/>
            <p:cNvPicPr/>
            <p:nvPr/>
          </p:nvPicPr>
          <p:blipFill>
            <a:blip r:embed="rId8">
              <a:extLst/>
            </a:blip>
            <a:srcRect l="0" t="0" r="0" b="0"/>
            <a:stretch>
              <a:fillRect/>
            </a:stretch>
          </p:blipFill>
          <p:spPr>
            <a:xfrm>
              <a:off x="54381" y="54381"/>
              <a:ext cx="2089999" cy="2089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7" name="Group 147"/>
          <p:cNvGrpSpPr/>
          <p:nvPr/>
        </p:nvGrpSpPr>
        <p:grpSpPr>
          <a:xfrm>
            <a:off x="19065830" y="5794297"/>
            <a:ext cx="2198761" cy="2198762"/>
            <a:chOff x="0" y="0"/>
            <a:chExt cx="2198760" cy="2198760"/>
          </a:xfrm>
        </p:grpSpPr>
        <p:sp>
          <p:nvSpPr>
            <p:cNvPr id="145" name="Shape 145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46" name="cook4.png"/>
            <p:cNvPicPr/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0" name="Group 150"/>
          <p:cNvGrpSpPr/>
          <p:nvPr/>
        </p:nvGrpSpPr>
        <p:grpSpPr>
          <a:xfrm>
            <a:off x="15561643" y="5794297"/>
            <a:ext cx="2198762" cy="2198762"/>
            <a:chOff x="0" y="0"/>
            <a:chExt cx="2198760" cy="2198760"/>
          </a:xfrm>
        </p:grpSpPr>
        <p:sp>
          <p:nvSpPr>
            <p:cNvPr id="148" name="Shape 148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49" name="calendar146.png"/>
            <p:cNvPicPr/>
            <p:nvPr/>
          </p:nvPicPr>
          <p:blipFill>
            <a:blip r:embed="rId10">
              <a:extLst/>
            </a:blip>
            <a:srcRect l="0" t="0" r="0" b="0"/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1" name="Shape 151"/>
          <p:cNvSpPr/>
          <p:nvPr/>
        </p:nvSpPr>
        <p:spPr>
          <a:xfrm>
            <a:off x="3214915" y="6398209"/>
            <a:ext cx="4599646" cy="99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77C63C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77C63C"/>
                </a:solidFill>
              </a:rPr>
              <a:t>VERHALTEN</a:t>
            </a:r>
          </a:p>
        </p:txBody>
      </p:sp>
      <p:pic>
        <p:nvPicPr>
          <p:cNvPr id="152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7797" y="15562854"/>
            <a:ext cx="9474201" cy="76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155"/>
          <p:cNvGrpSpPr/>
          <p:nvPr/>
        </p:nvGrpSpPr>
        <p:grpSpPr>
          <a:xfrm>
            <a:off x="12047577" y="14501575"/>
            <a:ext cx="2198762" cy="2198761"/>
            <a:chOff x="0" y="0"/>
            <a:chExt cx="2198760" cy="2198760"/>
          </a:xfrm>
        </p:grpSpPr>
        <p:sp>
          <p:nvSpPr>
            <p:cNvPr id="153" name="Shape 153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54" name="squares87.png"/>
            <p:cNvPicPr/>
            <p:nvPr/>
          </p:nvPicPr>
          <p:blipFill>
            <a:blip r:embed="rId11">
              <a:extLst/>
            </a:blip>
            <a:srcRect l="0" t="0" r="0" b="0"/>
            <a:stretch>
              <a:fillRect/>
            </a:stretch>
          </p:blipFill>
          <p:spPr>
            <a:xfrm>
              <a:off x="54381" y="54381"/>
              <a:ext cx="2089999" cy="2089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8" name="Group 158"/>
          <p:cNvGrpSpPr/>
          <p:nvPr/>
        </p:nvGrpSpPr>
        <p:grpSpPr>
          <a:xfrm>
            <a:off x="19055950" y="14501575"/>
            <a:ext cx="2198761" cy="2198761"/>
            <a:chOff x="0" y="0"/>
            <a:chExt cx="2198760" cy="2198760"/>
          </a:xfrm>
        </p:grpSpPr>
        <p:sp>
          <p:nvSpPr>
            <p:cNvPr id="156" name="Shape 156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57" name="clock136.png"/>
            <p:cNvPicPr/>
            <p:nvPr/>
          </p:nvPicPr>
          <p:blipFill>
            <a:blip r:embed="rId12">
              <a:extLst/>
            </a:blip>
            <a:srcRect l="0" t="0" r="0" b="0"/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9" name="Shape 159"/>
          <p:cNvSpPr/>
          <p:nvPr/>
        </p:nvSpPr>
        <p:spPr>
          <a:xfrm>
            <a:off x="3205036" y="15105487"/>
            <a:ext cx="4599646" cy="99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4DAB36"/>
                </a:solidFill>
              </a:rPr>
              <a:t>VERHALTEN</a:t>
            </a:r>
          </a:p>
        </p:txBody>
      </p:sp>
      <p:sp>
        <p:nvSpPr>
          <p:cNvPr id="160" name="Shape 160"/>
          <p:cNvSpPr/>
          <p:nvPr/>
        </p:nvSpPr>
        <p:spPr>
          <a:xfrm>
            <a:off x="9328149" y="15301634"/>
            <a:ext cx="598640" cy="59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1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65" name="Group 165"/>
          <p:cNvGrpSpPr/>
          <p:nvPr/>
        </p:nvGrpSpPr>
        <p:grpSpPr>
          <a:xfrm>
            <a:off x="15551763" y="14501575"/>
            <a:ext cx="2247482" cy="2281554"/>
            <a:chOff x="0" y="0"/>
            <a:chExt cx="2247480" cy="2281553"/>
          </a:xfrm>
        </p:grpSpPr>
        <p:grpSp>
          <p:nvGrpSpPr>
            <p:cNvPr id="163" name="Group 163"/>
            <p:cNvGrpSpPr/>
            <p:nvPr/>
          </p:nvGrpSpPr>
          <p:grpSpPr>
            <a:xfrm>
              <a:off x="-1" y="-1"/>
              <a:ext cx="2198762" cy="2198762"/>
              <a:chOff x="0" y="0"/>
              <a:chExt cx="2198760" cy="2198760"/>
            </a:xfrm>
          </p:grpSpPr>
          <p:sp>
            <p:nvSpPr>
              <p:cNvPr id="161" name="Shape 161"/>
              <p:cNvSpPr/>
              <p:nvPr/>
            </p:nvSpPr>
            <p:spPr>
              <a:xfrm>
                <a:off x="0" y="0"/>
                <a:ext cx="2198761" cy="2198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162" name="calendar146.png"/>
              <p:cNvPicPr/>
              <p:nvPr/>
            </p:nvPicPr>
            <p:blipFill>
              <a:blip r:embed="rId10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27008" y="127008"/>
                <a:ext cx="1944745" cy="19447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4" name="Shape 164"/>
            <p:cNvSpPr/>
            <p:nvPr/>
          </p:nvSpPr>
          <p:spPr>
            <a:xfrm rot="18900000">
              <a:off x="-332843" y="1086507"/>
              <a:ext cx="2949088" cy="178533"/>
            </a:xfrm>
            <a:prstGeom prst="rect">
              <a:avLst/>
            </a:prstGeom>
            <a:solidFill>
              <a:srgbClr val="000000"/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66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90368" y="23303966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9328149" y="6558680"/>
            <a:ext cx="598640" cy="59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1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52495" y="4823108"/>
            <a:ext cx="9474201" cy="7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52495" y="-4713036"/>
            <a:ext cx="9474201" cy="7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52495" y="-15253966"/>
            <a:ext cx="9474201" cy="7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34860" y="-10268593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3157282" y="-10725961"/>
            <a:ext cx="4599646" cy="99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4DAB36"/>
                </a:solidFill>
              </a:rPr>
              <a:t>ZIELGRUPPE</a:t>
            </a:r>
          </a:p>
        </p:txBody>
      </p:sp>
      <p:sp>
        <p:nvSpPr>
          <p:cNvPr id="176" name="Shape 176"/>
          <p:cNvSpPr/>
          <p:nvPr/>
        </p:nvSpPr>
        <p:spPr>
          <a:xfrm>
            <a:off x="11974641" y="-11329873"/>
            <a:ext cx="2198762" cy="2198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77" name="family25.png"/>
          <p:cNvPicPr/>
          <p:nvPr/>
        </p:nvPicPr>
        <p:blipFill>
          <a:blip r:embed="rId4">
            <a:alphaModFix amt="25000"/>
            <a:extLst/>
          </a:blip>
          <a:stretch>
            <a:fillRect/>
          </a:stretch>
        </p:blipFill>
        <p:spPr>
          <a:xfrm>
            <a:off x="12029022" y="-11275493"/>
            <a:ext cx="2089999" cy="209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0" name="Group 180"/>
          <p:cNvGrpSpPr/>
          <p:nvPr/>
        </p:nvGrpSpPr>
        <p:grpSpPr>
          <a:xfrm>
            <a:off x="8470455" y="-11329873"/>
            <a:ext cx="2198762" cy="2198761"/>
            <a:chOff x="0" y="0"/>
            <a:chExt cx="2198760" cy="2198760"/>
          </a:xfrm>
        </p:grpSpPr>
        <p:sp>
          <p:nvSpPr>
            <p:cNvPr id="178" name="Shape 178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79" name="man20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1" name="Shape 181"/>
          <p:cNvSpPr/>
          <p:nvPr/>
        </p:nvSpPr>
        <p:spPr>
          <a:xfrm>
            <a:off x="18983013" y="-11329873"/>
            <a:ext cx="2198761" cy="2198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82" name="man13.png"/>
          <p:cNvPicPr/>
          <p:nvPr/>
        </p:nvPicPr>
        <p:blipFill>
          <a:blip r:embed="rId6">
            <a:alphaModFix amt="25000"/>
            <a:extLst/>
          </a:blip>
          <a:stretch>
            <a:fillRect/>
          </a:stretch>
        </p:blipFill>
        <p:spPr>
          <a:xfrm>
            <a:off x="19110021" y="-11202866"/>
            <a:ext cx="1944745" cy="1944746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15478827" y="-11329873"/>
            <a:ext cx="2198761" cy="2198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84" name="family21.png"/>
          <p:cNvPicPr/>
          <p:nvPr/>
        </p:nvPicPr>
        <p:blipFill>
          <a:blip r:embed="rId7">
            <a:alphaModFix amt="25000"/>
            <a:extLst/>
          </a:blip>
          <a:stretch>
            <a:fillRect/>
          </a:stretch>
        </p:blipFill>
        <p:spPr>
          <a:xfrm>
            <a:off x="15605836" y="-11202866"/>
            <a:ext cx="1944745" cy="1944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9803" y="-1873237"/>
            <a:ext cx="9474201" cy="76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8" name="Group 188"/>
          <p:cNvGrpSpPr/>
          <p:nvPr/>
        </p:nvGrpSpPr>
        <p:grpSpPr>
          <a:xfrm>
            <a:off x="12019584" y="-2934518"/>
            <a:ext cx="2198761" cy="2198762"/>
            <a:chOff x="0" y="0"/>
            <a:chExt cx="2198760" cy="2198760"/>
          </a:xfrm>
        </p:grpSpPr>
        <p:sp>
          <p:nvSpPr>
            <p:cNvPr id="186" name="Shape 186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87" name="shopping-cart3.png"/>
            <p:cNvPicPr/>
            <p:nvPr/>
          </p:nvPicPr>
          <p:blipFill>
            <a:blip r:embed="rId8">
              <a:extLst/>
            </a:blip>
            <a:srcRect l="0" t="0" r="0" b="0"/>
            <a:stretch>
              <a:fillRect/>
            </a:stretch>
          </p:blipFill>
          <p:spPr>
            <a:xfrm>
              <a:off x="54381" y="54381"/>
              <a:ext cx="2089999" cy="2089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1" name="Group 191"/>
          <p:cNvGrpSpPr/>
          <p:nvPr/>
        </p:nvGrpSpPr>
        <p:grpSpPr>
          <a:xfrm>
            <a:off x="19027956" y="-2934518"/>
            <a:ext cx="2198761" cy="2198762"/>
            <a:chOff x="0" y="0"/>
            <a:chExt cx="2198760" cy="2198760"/>
          </a:xfrm>
        </p:grpSpPr>
        <p:sp>
          <p:nvSpPr>
            <p:cNvPr id="189" name="Shape 189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90" name="cook4.png"/>
            <p:cNvPicPr/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4" name="Group 194"/>
          <p:cNvGrpSpPr/>
          <p:nvPr/>
        </p:nvGrpSpPr>
        <p:grpSpPr>
          <a:xfrm>
            <a:off x="15523770" y="-2934518"/>
            <a:ext cx="2198761" cy="2198762"/>
            <a:chOff x="0" y="0"/>
            <a:chExt cx="2198760" cy="2198760"/>
          </a:xfrm>
        </p:grpSpPr>
        <p:sp>
          <p:nvSpPr>
            <p:cNvPr id="192" name="Shape 192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93" name="calendar146.png"/>
            <p:cNvPicPr/>
            <p:nvPr/>
          </p:nvPicPr>
          <p:blipFill>
            <a:blip r:embed="rId10">
              <a:extLst/>
            </a:blip>
            <a:srcRect l="0" t="0" r="0" b="0"/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5" name="Shape 195"/>
          <p:cNvSpPr/>
          <p:nvPr/>
        </p:nvSpPr>
        <p:spPr>
          <a:xfrm>
            <a:off x="3177042" y="-2330606"/>
            <a:ext cx="4599646" cy="99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4DAB3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4DAB36"/>
                </a:solidFill>
              </a:rPr>
              <a:t>VERHALTEN</a:t>
            </a:r>
          </a:p>
        </p:txBody>
      </p:sp>
      <p:pic>
        <p:nvPicPr>
          <p:cNvPr id="196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69924" y="6834040"/>
            <a:ext cx="9474201" cy="76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 199"/>
          <p:cNvGrpSpPr/>
          <p:nvPr/>
        </p:nvGrpSpPr>
        <p:grpSpPr>
          <a:xfrm>
            <a:off x="12009704" y="5772760"/>
            <a:ext cx="2198761" cy="2198762"/>
            <a:chOff x="0" y="0"/>
            <a:chExt cx="2198760" cy="2198760"/>
          </a:xfrm>
        </p:grpSpPr>
        <p:sp>
          <p:nvSpPr>
            <p:cNvPr id="197" name="Shape 197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98" name="squares87.png"/>
            <p:cNvPicPr/>
            <p:nvPr/>
          </p:nvPicPr>
          <p:blipFill>
            <a:blip r:embed="rId11">
              <a:extLst/>
            </a:blip>
            <a:srcRect l="0" t="0" r="0" b="0"/>
            <a:stretch>
              <a:fillRect/>
            </a:stretch>
          </p:blipFill>
          <p:spPr>
            <a:xfrm>
              <a:off x="54381" y="54381"/>
              <a:ext cx="2089999" cy="2089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2" name="Group 202"/>
          <p:cNvGrpSpPr/>
          <p:nvPr/>
        </p:nvGrpSpPr>
        <p:grpSpPr>
          <a:xfrm>
            <a:off x="19018076" y="5772760"/>
            <a:ext cx="2198761" cy="2198762"/>
            <a:chOff x="0" y="0"/>
            <a:chExt cx="2198760" cy="2198760"/>
          </a:xfrm>
        </p:grpSpPr>
        <p:sp>
          <p:nvSpPr>
            <p:cNvPr id="200" name="Shape 200"/>
            <p:cNvSpPr/>
            <p:nvPr/>
          </p:nvSpPr>
          <p:spPr>
            <a:xfrm>
              <a:off x="0" y="0"/>
              <a:ext cx="2198761" cy="219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01" name="clock136.png"/>
            <p:cNvPicPr/>
            <p:nvPr/>
          </p:nvPicPr>
          <p:blipFill>
            <a:blip r:embed="rId12">
              <a:extLst/>
            </a:blip>
            <a:srcRect l="0" t="0" r="0" b="0"/>
            <a:stretch>
              <a:fillRect/>
            </a:stretch>
          </p:blipFill>
          <p:spPr>
            <a:xfrm>
              <a:off x="127008" y="127008"/>
              <a:ext cx="1944745" cy="1944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3" name="Shape 203"/>
          <p:cNvSpPr/>
          <p:nvPr/>
        </p:nvSpPr>
        <p:spPr>
          <a:xfrm>
            <a:off x="3167162" y="6376672"/>
            <a:ext cx="4599646" cy="99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 defTabSz="584200">
              <a:defRPr b="1" sz="4600">
                <a:solidFill>
                  <a:srgbClr val="76C66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76C662"/>
                </a:solidFill>
              </a:rPr>
              <a:t>URSACHEN</a:t>
            </a:r>
          </a:p>
        </p:txBody>
      </p:sp>
      <p:sp>
        <p:nvSpPr>
          <p:cNvPr id="204" name="Shape 204"/>
          <p:cNvSpPr/>
          <p:nvPr/>
        </p:nvSpPr>
        <p:spPr>
          <a:xfrm>
            <a:off x="9290275" y="6572820"/>
            <a:ext cx="598641" cy="59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1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209" name="Group 209"/>
          <p:cNvGrpSpPr/>
          <p:nvPr/>
        </p:nvGrpSpPr>
        <p:grpSpPr>
          <a:xfrm>
            <a:off x="15513890" y="5772760"/>
            <a:ext cx="2247482" cy="2281555"/>
            <a:chOff x="0" y="0"/>
            <a:chExt cx="2247480" cy="2281553"/>
          </a:xfrm>
        </p:grpSpPr>
        <p:grpSp>
          <p:nvGrpSpPr>
            <p:cNvPr id="207" name="Group 207"/>
            <p:cNvGrpSpPr/>
            <p:nvPr/>
          </p:nvGrpSpPr>
          <p:grpSpPr>
            <a:xfrm>
              <a:off x="-1" y="-1"/>
              <a:ext cx="2198762" cy="2198762"/>
              <a:chOff x="0" y="0"/>
              <a:chExt cx="2198760" cy="2198760"/>
            </a:xfrm>
          </p:grpSpPr>
          <p:sp>
            <p:nvSpPr>
              <p:cNvPr id="205" name="Shape 205"/>
              <p:cNvSpPr/>
              <p:nvPr/>
            </p:nvSpPr>
            <p:spPr>
              <a:xfrm>
                <a:off x="0" y="0"/>
                <a:ext cx="2198761" cy="2198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206" name="calendar146.png"/>
              <p:cNvPicPr/>
              <p:nvPr/>
            </p:nvPicPr>
            <p:blipFill>
              <a:blip r:embed="rId10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27008" y="127008"/>
                <a:ext cx="1944745" cy="19447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8" name="Shape 208"/>
            <p:cNvSpPr/>
            <p:nvPr/>
          </p:nvSpPr>
          <p:spPr>
            <a:xfrm rot="18900000">
              <a:off x="-332843" y="1086507"/>
              <a:ext cx="2949088" cy="178533"/>
            </a:xfrm>
            <a:prstGeom prst="rect">
              <a:avLst/>
            </a:prstGeom>
            <a:solidFill>
              <a:srgbClr val="000000"/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10" name="Dotted_Linie_grau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6200000">
            <a:off x="4852495" y="14575152"/>
            <a:ext cx="9474201" cy="76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9290275" y="-2170135"/>
            <a:ext cx="598641" cy="598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1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slow" advClick="1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